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283" autoAdjust="0"/>
  </p:normalViewPr>
  <p:slideViewPr>
    <p:cSldViewPr>
      <p:cViewPr varScale="1">
        <p:scale>
          <a:sx n="50" d="100"/>
          <a:sy n="50" d="100"/>
        </p:scale>
        <p:origin x="-238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D53F9-82E3-467F-8680-7E83EAFD7ADE}" type="datetimeFigureOut">
              <a:rPr lang="de-DE" smtClean="0"/>
              <a:t>21.08.2023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00090-5C41-4B33-99CF-E6308C5CA73A}" type="slidenum">
              <a:rPr lang="de-DE" smtClean="0"/>
              <a:t>‹Nr.›</a:t>
            </a:fld>
            <a:endParaRPr lang="de-DE"/>
          </a:p>
        </p:txBody>
      </p:sp>
    </p:spTree>
    <p:extLst>
      <p:ext uri="{BB962C8B-B14F-4D97-AF65-F5344CB8AC3E}">
        <p14:creationId xmlns:p14="http://schemas.microsoft.com/office/powerpoint/2010/main" val="21143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Wenn der Menschensohn in seiner Herrlichkeit kommt und alle Engel mit ihm, dann wird er sich auf den Thron seiner Herrlichkeit setzen. Und alle Völker werden vor ihm versammelt werden und er wird sie voneinander scheiden, wie der Hirt die Schafe von den Böcken scheidet. Er wird die Schafe zu seiner Rechten stellen, die Böcke aber zur Linken. Dann wird der König denen zu seiner Rechten sagen: Kommt her, die ihr von meinem Vater gesegnet seid, empfangt das Reich als Erbe, das seit der Erschaffung der Welt für euch bestimmt ist! </a:t>
            </a:r>
            <a:endParaRPr lang="de-DE" dirty="0" smtClean="0"/>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1</a:t>
            </a:fld>
            <a:endParaRPr lang="de-DE"/>
          </a:p>
        </p:txBody>
      </p:sp>
    </p:spTree>
    <p:extLst>
      <p:ext uri="{BB962C8B-B14F-4D97-AF65-F5344CB8AC3E}">
        <p14:creationId xmlns:p14="http://schemas.microsoft.com/office/powerpoint/2010/main" val="2698062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ich war durstig und ihr habt mir nichts zu trinken gegeben;</a:t>
            </a:r>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10</a:t>
            </a:fld>
            <a:endParaRPr lang="de-DE"/>
          </a:p>
        </p:txBody>
      </p:sp>
    </p:spTree>
    <p:extLst>
      <p:ext uri="{BB962C8B-B14F-4D97-AF65-F5344CB8AC3E}">
        <p14:creationId xmlns:p14="http://schemas.microsoft.com/office/powerpoint/2010/main" val="1445636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fremd und ihr habt mich nicht aufgenommen;</a:t>
            </a:r>
          </a:p>
        </p:txBody>
      </p:sp>
      <p:sp>
        <p:nvSpPr>
          <p:cNvPr id="4" name="Foliennummernplatzhalter 3"/>
          <p:cNvSpPr>
            <a:spLocks noGrp="1"/>
          </p:cNvSpPr>
          <p:nvPr>
            <p:ph type="sldNum" sz="quarter" idx="10"/>
          </p:nvPr>
        </p:nvSpPr>
        <p:spPr/>
        <p:txBody>
          <a:bodyPr/>
          <a:lstStyle/>
          <a:p>
            <a:fld id="{6B500090-5C41-4B33-99CF-E6308C5CA73A}" type="slidenum">
              <a:rPr lang="de-DE" smtClean="0"/>
              <a:t>11</a:t>
            </a:fld>
            <a:endParaRPr lang="de-DE"/>
          </a:p>
        </p:txBody>
      </p:sp>
    </p:spTree>
    <p:extLst>
      <p:ext uri="{BB962C8B-B14F-4D97-AF65-F5344CB8AC3E}">
        <p14:creationId xmlns:p14="http://schemas.microsoft.com/office/powerpoint/2010/main" val="1918287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nackt und ihr habt mir keine Kleidung gegeben;</a:t>
            </a:r>
          </a:p>
        </p:txBody>
      </p:sp>
      <p:sp>
        <p:nvSpPr>
          <p:cNvPr id="4" name="Foliennummernplatzhalter 3"/>
          <p:cNvSpPr>
            <a:spLocks noGrp="1"/>
          </p:cNvSpPr>
          <p:nvPr>
            <p:ph type="sldNum" sz="quarter" idx="10"/>
          </p:nvPr>
        </p:nvSpPr>
        <p:spPr/>
        <p:txBody>
          <a:bodyPr/>
          <a:lstStyle/>
          <a:p>
            <a:fld id="{6B500090-5C41-4B33-99CF-E6308C5CA73A}" type="slidenum">
              <a:rPr lang="de-DE" smtClean="0"/>
              <a:t>12</a:t>
            </a:fld>
            <a:endParaRPr lang="de-DE"/>
          </a:p>
        </p:txBody>
      </p:sp>
    </p:spTree>
    <p:extLst>
      <p:ext uri="{BB962C8B-B14F-4D97-AF65-F5344CB8AC3E}">
        <p14:creationId xmlns:p14="http://schemas.microsoft.com/office/powerpoint/2010/main" val="3234947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krank und im Gefängnis und ihr habt mich nicht besucht;</a:t>
            </a: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13</a:t>
            </a:fld>
            <a:endParaRPr lang="de-DE"/>
          </a:p>
        </p:txBody>
      </p:sp>
    </p:spTree>
    <p:extLst>
      <p:ext uri="{BB962C8B-B14F-4D97-AF65-F5344CB8AC3E}">
        <p14:creationId xmlns:p14="http://schemas.microsoft.com/office/powerpoint/2010/main" val="2787531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Dann werden auch sie antworten: Herr, wann haben wir dich hungrig oder durstig oder fremd oder nackt oder krank oder im Gefängnis gesehen und haben dir nicht geholfen?</a:t>
            </a:r>
          </a:p>
          <a:p>
            <a:r>
              <a:rPr lang="de-DE" dirty="0" smtClean="0"/>
              <a:t>Darauf wird er ihnen antworten: Amen, ich sage euch: Was ihr für einen dieser Geringsten nicht getan habt, das habt ihr auch mir nicht getan. Und diese werden weggehen zur ewigen Strafe, </a:t>
            </a:r>
          </a:p>
          <a:p>
            <a:r>
              <a:rPr lang="de-DE" dirty="0" smtClean="0"/>
              <a:t>die Gerechten aber zum ewigen Leben.</a:t>
            </a:r>
          </a:p>
          <a:p>
            <a:r>
              <a:rPr lang="de-DE" dirty="0" smtClean="0"/>
              <a:t> </a:t>
            </a:r>
          </a:p>
          <a:p>
            <a:r>
              <a:rPr lang="de-DE" dirty="0" smtClean="0"/>
              <a:t>P2: Ich glaube, Gott will uns mit dieser Rede vom Weltgericht pushen. Er will, dass wir es versuchen: aufeinander zu achten, aufmerksam für den einzelnen Menschen zu sein, das Gute in uns zu zeigen und anderen Gutes zu tun. </a:t>
            </a:r>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14</a:t>
            </a:fld>
            <a:endParaRPr lang="de-DE"/>
          </a:p>
        </p:txBody>
      </p:sp>
    </p:spTree>
    <p:extLst>
      <p:ext uri="{BB962C8B-B14F-4D97-AF65-F5344CB8AC3E}">
        <p14:creationId xmlns:p14="http://schemas.microsoft.com/office/powerpoint/2010/main" val="299721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Denn ich war hungrig und ihr habt mir zu essen gegeben;</a:t>
            </a:r>
          </a:p>
          <a:p>
            <a:r>
              <a:rPr lang="de-DE" dirty="0" smtClean="0"/>
              <a:t>P2: Ich hungere nach Liebe, nach Respekt, nach Anerkennung, nach Geborgenheit, nach Gerechtigkeit,…. </a:t>
            </a:r>
          </a:p>
          <a:p>
            <a:r>
              <a:rPr lang="de-DE" dirty="0" smtClean="0"/>
              <a:t>[Anmerkung an die Vorbereitenden: Wonach hungert ihr heute? Wählt aus und ergänzt mit euren eigenen Gedanken!]</a:t>
            </a:r>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2</a:t>
            </a:fld>
            <a:endParaRPr lang="de-DE"/>
          </a:p>
        </p:txBody>
      </p:sp>
    </p:spTree>
    <p:extLst>
      <p:ext uri="{BB962C8B-B14F-4D97-AF65-F5344CB8AC3E}">
        <p14:creationId xmlns:p14="http://schemas.microsoft.com/office/powerpoint/2010/main" val="158888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durstig und ihr habt mir zu trinken gegeben;</a:t>
            </a:r>
          </a:p>
          <a:p>
            <a:r>
              <a:rPr lang="de-DE" sz="1200" i="1" kern="1200" dirty="0" smtClean="0">
                <a:solidFill>
                  <a:schemeClr val="tx1"/>
                </a:solidFill>
                <a:effectLst/>
                <a:latin typeface="+mn-lt"/>
                <a:ea typeface="+mn-ea"/>
                <a:cs typeface="+mn-cs"/>
              </a:rPr>
              <a:t>P2</a:t>
            </a:r>
            <a:r>
              <a:rPr lang="de-DE" sz="1200" kern="1200" dirty="0" smtClean="0">
                <a:solidFill>
                  <a:schemeClr val="tx1"/>
                </a:solidFill>
                <a:effectLst/>
                <a:latin typeface="+mn-lt"/>
                <a:ea typeface="+mn-ea"/>
                <a:cs typeface="+mn-cs"/>
              </a:rPr>
              <a:t>: Ich habe Durst nach Geborgenheit, nach Frieden, nach Freiheit, nach Mehr, …</a:t>
            </a:r>
          </a:p>
          <a:p>
            <a:r>
              <a:rPr lang="de-DE" sz="1200" i="1" kern="1200" dirty="0" smtClean="0">
                <a:solidFill>
                  <a:schemeClr val="tx1"/>
                </a:solidFill>
                <a:effectLst/>
                <a:latin typeface="+mn-lt"/>
                <a:ea typeface="+mn-ea"/>
                <a:cs typeface="+mn-cs"/>
              </a:rPr>
              <a:t>[Anmerkung an die Vorbereitenden: Wonach dürstet  ihr heute? Wählt aus und ergänzt mit euren eigenen Gedanken!]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3</a:t>
            </a:fld>
            <a:endParaRPr lang="de-DE"/>
          </a:p>
        </p:txBody>
      </p:sp>
    </p:spTree>
    <p:extLst>
      <p:ext uri="{BB962C8B-B14F-4D97-AF65-F5344CB8AC3E}">
        <p14:creationId xmlns:p14="http://schemas.microsoft.com/office/powerpoint/2010/main" val="144563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fremd und ihr habt mich aufgenommen;</a:t>
            </a:r>
          </a:p>
          <a:p>
            <a:r>
              <a:rPr lang="de-DE" sz="1200" i="1" kern="1200" dirty="0" smtClean="0">
                <a:solidFill>
                  <a:schemeClr val="tx1"/>
                </a:solidFill>
                <a:effectLst/>
                <a:latin typeface="+mn-lt"/>
                <a:ea typeface="+mn-ea"/>
                <a:cs typeface="+mn-cs"/>
              </a:rPr>
              <a:t>P2</a:t>
            </a:r>
            <a:r>
              <a:rPr lang="de-DE" sz="1200" kern="1200" dirty="0" smtClean="0">
                <a:solidFill>
                  <a:schemeClr val="tx1"/>
                </a:solidFill>
                <a:effectLst/>
                <a:latin typeface="+mn-lt"/>
                <a:ea typeface="+mn-ea"/>
                <a:cs typeface="+mn-cs"/>
              </a:rPr>
              <a:t>: Ich fühle mich fremd in diesem Land, in meiner Klasse, ich fühle mich fremd in meinem Körper, ich fühle mich ausgegrenzt ...</a:t>
            </a:r>
          </a:p>
          <a:p>
            <a:r>
              <a:rPr lang="de-DE" sz="1200" i="1" kern="1200" dirty="0" smtClean="0">
                <a:solidFill>
                  <a:schemeClr val="tx1"/>
                </a:solidFill>
                <a:effectLst/>
                <a:latin typeface="+mn-lt"/>
                <a:ea typeface="+mn-ea"/>
                <a:cs typeface="+mn-cs"/>
              </a:rPr>
              <a:t>[Anmerkung an die Vorbereitenden: Wo fühlt ihr euch heute fremd? Wählt aus und ergänzt mit euren eigenen Gedanken!]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4</a:t>
            </a:fld>
            <a:endParaRPr lang="de-DE"/>
          </a:p>
        </p:txBody>
      </p:sp>
    </p:spTree>
    <p:extLst>
      <p:ext uri="{BB962C8B-B14F-4D97-AF65-F5344CB8AC3E}">
        <p14:creationId xmlns:p14="http://schemas.microsoft.com/office/powerpoint/2010/main" val="1918287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nackt und ihr habt mir Kleidung gegeben;</a:t>
            </a:r>
          </a:p>
          <a:p>
            <a:r>
              <a:rPr lang="de-DE" sz="1200" kern="1200" dirty="0" smtClean="0">
                <a:solidFill>
                  <a:schemeClr val="tx1"/>
                </a:solidFill>
                <a:effectLst/>
                <a:latin typeface="+mn-lt"/>
                <a:ea typeface="+mn-ea"/>
                <a:cs typeface="+mn-cs"/>
              </a:rPr>
              <a:t>P2: Ich fühle mich Nackt durch Mobbing und die Demütigung anderer, ich fühle mich einsam und allein.</a:t>
            </a:r>
          </a:p>
          <a:p>
            <a:r>
              <a:rPr lang="de-DE" sz="1200" i="1" kern="1200" dirty="0" smtClean="0">
                <a:solidFill>
                  <a:schemeClr val="tx1"/>
                </a:solidFill>
                <a:effectLst/>
                <a:latin typeface="+mn-lt"/>
                <a:ea typeface="+mn-ea"/>
                <a:cs typeface="+mn-cs"/>
              </a:rPr>
              <a:t>[Anmerkung an die Vorbereitenden: Wo fühlt ihr euch heute nackt? Wählt aus und ergänzt mit euren eigenen Gedanken!]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5</a:t>
            </a:fld>
            <a:endParaRPr lang="de-DE"/>
          </a:p>
        </p:txBody>
      </p:sp>
    </p:spTree>
    <p:extLst>
      <p:ext uri="{BB962C8B-B14F-4D97-AF65-F5344CB8AC3E}">
        <p14:creationId xmlns:p14="http://schemas.microsoft.com/office/powerpoint/2010/main" val="3234947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krank und ihr habt mich besucht;</a:t>
            </a:r>
          </a:p>
          <a:p>
            <a:r>
              <a:rPr lang="de-DE" sz="1200" i="1" kern="1200" dirty="0" smtClean="0">
                <a:solidFill>
                  <a:schemeClr val="tx1"/>
                </a:solidFill>
                <a:effectLst/>
                <a:latin typeface="+mn-lt"/>
                <a:ea typeface="+mn-ea"/>
                <a:cs typeface="+mn-cs"/>
              </a:rPr>
              <a:t>P2</a:t>
            </a:r>
            <a:r>
              <a:rPr lang="de-DE" sz="1200" kern="1200" dirty="0" smtClean="0">
                <a:solidFill>
                  <a:schemeClr val="tx1"/>
                </a:solidFill>
                <a:effectLst/>
                <a:latin typeface="+mn-lt"/>
                <a:ea typeface="+mn-ea"/>
                <a:cs typeface="+mn-cs"/>
              </a:rPr>
              <a:t>: Ich sehe keine Perspektive für die Zukunft, ich kann den Leistungsdruck nicht mehr standhalten, </a:t>
            </a:r>
          </a:p>
          <a:p>
            <a:r>
              <a:rPr lang="de-DE" sz="1200" i="1" kern="1200" dirty="0" smtClean="0">
                <a:solidFill>
                  <a:schemeClr val="tx1"/>
                </a:solidFill>
                <a:effectLst/>
                <a:latin typeface="+mn-lt"/>
                <a:ea typeface="+mn-ea"/>
                <a:cs typeface="+mn-cs"/>
              </a:rPr>
              <a:t>[Anmerkung an die Vorbereitenden: Woran krankt es eurer Meinung nach? Woran leidet ihr? Wählt aus und ergänzt mit euren eigenen Gedanken!]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6</a:t>
            </a:fld>
            <a:endParaRPr lang="de-DE"/>
          </a:p>
        </p:txBody>
      </p:sp>
    </p:spTree>
    <p:extLst>
      <p:ext uri="{BB962C8B-B14F-4D97-AF65-F5344CB8AC3E}">
        <p14:creationId xmlns:p14="http://schemas.microsoft.com/office/powerpoint/2010/main" val="2787531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ich war im Gefängnis und ihr seid zu mir gekommen.</a:t>
            </a:r>
          </a:p>
          <a:p>
            <a:r>
              <a:rPr lang="de-DE" sz="1200" i="1" kern="1200" dirty="0" smtClean="0">
                <a:solidFill>
                  <a:schemeClr val="tx1"/>
                </a:solidFill>
                <a:effectLst/>
                <a:latin typeface="+mn-lt"/>
                <a:ea typeface="+mn-ea"/>
                <a:cs typeface="+mn-cs"/>
              </a:rPr>
              <a:t>P2</a:t>
            </a:r>
            <a:r>
              <a:rPr lang="de-DE" sz="1200" kern="1200" dirty="0" smtClean="0">
                <a:solidFill>
                  <a:schemeClr val="tx1"/>
                </a:solidFill>
                <a:effectLst/>
                <a:latin typeface="+mn-lt"/>
                <a:ea typeface="+mn-ea"/>
                <a:cs typeface="+mn-cs"/>
              </a:rPr>
              <a:t>: Ich bin gefangen in einem Netz aus Erwartungen der Anderen an mich, gefangen im Leid, durch schlechte Einflüsse und Hoffnungslosigkeit</a:t>
            </a:r>
          </a:p>
          <a:p>
            <a:r>
              <a:rPr lang="de-DE" sz="1200" kern="1200" dirty="0" smtClean="0">
                <a:solidFill>
                  <a:schemeClr val="tx1"/>
                </a:solidFill>
                <a:effectLst/>
                <a:latin typeface="+mn-lt"/>
                <a:ea typeface="+mn-ea"/>
                <a:cs typeface="+mn-cs"/>
              </a:rPr>
              <a:t>Menschen leben in Gefangenschaft in Flüchtlingslagern und können sich nicht frei bewegen </a:t>
            </a:r>
          </a:p>
          <a:p>
            <a:r>
              <a:rPr lang="de-DE" sz="1200" i="1" kern="1200" dirty="0" smtClean="0">
                <a:solidFill>
                  <a:schemeClr val="tx1"/>
                </a:solidFill>
                <a:effectLst/>
                <a:latin typeface="+mn-lt"/>
                <a:ea typeface="+mn-ea"/>
                <a:cs typeface="+mn-cs"/>
              </a:rPr>
              <a:t>[Anmerkung an die Vorbereitenden: Worin seid ihr gefangen? Wählt aus und ergänzt mit euren eigenen Gedanken!]</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7</a:t>
            </a:fld>
            <a:endParaRPr lang="de-DE"/>
          </a:p>
        </p:txBody>
      </p:sp>
    </p:spTree>
    <p:extLst>
      <p:ext uri="{BB962C8B-B14F-4D97-AF65-F5344CB8AC3E}">
        <p14:creationId xmlns:p14="http://schemas.microsoft.com/office/powerpoint/2010/main" val="2554758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Dann werden ihm die Gerechten antworten und sagen: Herr, wann haben wir dich hungrig gesehen und dir zu essen gegeben</a:t>
            </a:r>
          </a:p>
          <a:p>
            <a:r>
              <a:rPr lang="de-DE" sz="1200" kern="1200" dirty="0" smtClean="0">
                <a:solidFill>
                  <a:schemeClr val="tx1"/>
                </a:solidFill>
                <a:effectLst/>
                <a:latin typeface="+mn-lt"/>
                <a:ea typeface="+mn-ea"/>
                <a:cs typeface="+mn-cs"/>
              </a:rPr>
              <a:t>oder durstig und dir zu trinken gegeben?</a:t>
            </a:r>
          </a:p>
          <a:p>
            <a:r>
              <a:rPr lang="de-DE" sz="1200" kern="1200" dirty="0" smtClean="0">
                <a:solidFill>
                  <a:schemeClr val="tx1"/>
                </a:solidFill>
                <a:effectLst/>
                <a:latin typeface="+mn-lt"/>
                <a:ea typeface="+mn-ea"/>
                <a:cs typeface="+mn-cs"/>
              </a:rPr>
              <a:t>Und wann haben wir dich fremd gesehen und aufgenommen</a:t>
            </a:r>
          </a:p>
          <a:p>
            <a:r>
              <a:rPr lang="de-DE" sz="1200" kern="1200" dirty="0" smtClean="0">
                <a:solidFill>
                  <a:schemeClr val="tx1"/>
                </a:solidFill>
                <a:effectLst/>
                <a:latin typeface="+mn-lt"/>
                <a:ea typeface="+mn-ea"/>
                <a:cs typeface="+mn-cs"/>
              </a:rPr>
              <a:t>oder nackt und dir Kleidung gegeben? </a:t>
            </a:r>
          </a:p>
          <a:p>
            <a:r>
              <a:rPr lang="de-DE" sz="1200" kern="1200" dirty="0" smtClean="0">
                <a:solidFill>
                  <a:schemeClr val="tx1"/>
                </a:solidFill>
                <a:effectLst/>
                <a:latin typeface="+mn-lt"/>
                <a:ea typeface="+mn-ea"/>
                <a:cs typeface="+mn-cs"/>
              </a:rPr>
              <a:t>Und wann haben wir dich krank</a:t>
            </a:r>
          </a:p>
          <a:p>
            <a:r>
              <a:rPr lang="de-DE" sz="1200" kern="1200" dirty="0" smtClean="0">
                <a:solidFill>
                  <a:schemeClr val="tx1"/>
                </a:solidFill>
                <a:effectLst/>
                <a:latin typeface="+mn-lt"/>
                <a:ea typeface="+mn-ea"/>
                <a:cs typeface="+mn-cs"/>
              </a:rPr>
              <a:t>oder im Gefängnis gesehen und sind zu dir gekommen?</a:t>
            </a:r>
          </a:p>
          <a:p>
            <a:r>
              <a:rPr lang="de-DE" sz="1200" kern="1200" dirty="0" smtClean="0">
                <a:solidFill>
                  <a:schemeClr val="tx1"/>
                </a:solidFill>
                <a:effectLst/>
                <a:latin typeface="+mn-lt"/>
                <a:ea typeface="+mn-ea"/>
                <a:cs typeface="+mn-cs"/>
              </a:rPr>
              <a:t>Darauf wird der König ihnen antworten: Amen, ich sage euch: Was ihr für einen meiner geringsten Brüder getan habt, das habt ihr mir getan. </a:t>
            </a:r>
          </a:p>
          <a:p>
            <a:r>
              <a:rPr lang="de-DE" sz="1200" kern="1200" dirty="0" smtClean="0">
                <a:solidFill>
                  <a:schemeClr val="tx1"/>
                </a:solidFill>
                <a:effectLst/>
                <a:latin typeface="+mn-lt"/>
                <a:ea typeface="+mn-ea"/>
                <a:cs typeface="+mn-cs"/>
              </a:rPr>
              <a:t>Dann wird er zu denen auf der Linken sagen: Geht weg von mir, ihr Verfluchten, in das ewige Feuer, das für den Teufel und seine Engel bestimmt ist!</a:t>
            </a:r>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8</a:t>
            </a:fld>
            <a:endParaRPr lang="de-DE"/>
          </a:p>
        </p:txBody>
      </p:sp>
    </p:spTree>
    <p:extLst>
      <p:ext uri="{BB962C8B-B14F-4D97-AF65-F5344CB8AC3E}">
        <p14:creationId xmlns:p14="http://schemas.microsoft.com/office/powerpoint/2010/main" val="2864248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Denn ich war hungrig und ihr habt mir nichts zu essen gegeben; </a:t>
            </a:r>
            <a:endParaRPr lang="de-DE" dirty="0"/>
          </a:p>
        </p:txBody>
      </p:sp>
      <p:sp>
        <p:nvSpPr>
          <p:cNvPr id="4" name="Foliennummernplatzhalter 3"/>
          <p:cNvSpPr>
            <a:spLocks noGrp="1"/>
          </p:cNvSpPr>
          <p:nvPr>
            <p:ph type="sldNum" sz="quarter" idx="10"/>
          </p:nvPr>
        </p:nvSpPr>
        <p:spPr/>
        <p:txBody>
          <a:bodyPr/>
          <a:lstStyle/>
          <a:p>
            <a:fld id="{6B500090-5C41-4B33-99CF-E6308C5CA73A}" type="slidenum">
              <a:rPr lang="de-DE" smtClean="0"/>
              <a:t>9</a:t>
            </a:fld>
            <a:endParaRPr lang="de-DE"/>
          </a:p>
        </p:txBody>
      </p:sp>
    </p:spTree>
    <p:extLst>
      <p:ext uri="{BB962C8B-B14F-4D97-AF65-F5344CB8AC3E}">
        <p14:creationId xmlns:p14="http://schemas.microsoft.com/office/powerpoint/2010/main" val="1588882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D7CB90B-5207-480D-BA45-84147026D5F6}"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129703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D7CB90B-5207-480D-BA45-84147026D5F6}"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3931940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D7CB90B-5207-480D-BA45-84147026D5F6}"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337081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D7CB90B-5207-480D-BA45-84147026D5F6}"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290493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D7CB90B-5207-480D-BA45-84147026D5F6}" type="datetimeFigureOut">
              <a:rPr lang="de-DE" smtClean="0"/>
              <a:t>21.08.2023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221600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D7CB90B-5207-480D-BA45-84147026D5F6}"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2430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D7CB90B-5207-480D-BA45-84147026D5F6}" type="datetimeFigureOut">
              <a:rPr lang="de-DE" smtClean="0"/>
              <a:t>21.08.2023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304713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D7CB90B-5207-480D-BA45-84147026D5F6}" type="datetimeFigureOut">
              <a:rPr lang="de-DE" smtClean="0"/>
              <a:t>21.08.2023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405830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D7CB90B-5207-480D-BA45-84147026D5F6}" type="datetimeFigureOut">
              <a:rPr lang="de-DE" smtClean="0"/>
              <a:t>21.08.2023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1130618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7CB90B-5207-480D-BA45-84147026D5F6}"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366232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7CB90B-5207-480D-BA45-84147026D5F6}" type="datetimeFigureOut">
              <a:rPr lang="de-DE" smtClean="0"/>
              <a:t>21.08.2023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95D41E-248D-4B5B-B8F5-E082E76008B1}" type="slidenum">
              <a:rPr lang="de-DE" smtClean="0"/>
              <a:t>‹Nr.›</a:t>
            </a:fld>
            <a:endParaRPr lang="de-DE"/>
          </a:p>
        </p:txBody>
      </p:sp>
    </p:spTree>
    <p:extLst>
      <p:ext uri="{BB962C8B-B14F-4D97-AF65-F5344CB8AC3E}">
        <p14:creationId xmlns:p14="http://schemas.microsoft.com/office/powerpoint/2010/main" val="98088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7CB90B-5207-480D-BA45-84147026D5F6}" type="datetimeFigureOut">
              <a:rPr lang="de-DE" smtClean="0"/>
              <a:t>21.08.2023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5D41E-248D-4B5B-B8F5-E082E76008B1}" type="slidenum">
              <a:rPr lang="de-DE" smtClean="0"/>
              <a:t>‹Nr.›</a:t>
            </a:fld>
            <a:endParaRPr lang="de-DE"/>
          </a:p>
        </p:txBody>
      </p:sp>
    </p:spTree>
    <p:extLst>
      <p:ext uri="{BB962C8B-B14F-4D97-AF65-F5344CB8AC3E}">
        <p14:creationId xmlns:p14="http://schemas.microsoft.com/office/powerpoint/2010/main" val="1699860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67525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2050" name="Picture 2" descr="\\10.6.2.31\User\Jugendamt\ReligBild\POOL\Jugendsonntag+\2023\Material\Bilder\Bilder\hands-gb007232e8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20688"/>
            <a:ext cx="8762664"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51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3268345" y="3139281"/>
          <a:ext cx="2607310" cy="1295400"/>
        </p:xfrm>
        <a:graphic>
          <a:graphicData uri="http://schemas.openxmlformats.org/drawingml/2006/table">
            <a:tbl>
              <a:tblPr firstRow="1" firstCol="1" bandRow="1">
                <a:tableStyleId>{5C22544A-7EE6-4342-B048-85BDC9FD1C3A}</a:tableStyleId>
              </a:tblPr>
              <a:tblGrid>
                <a:gridCol w="2607310"/>
              </a:tblGrid>
              <a:tr h="0">
                <a:tc>
                  <a:txBody>
                    <a:bodyPr/>
                    <a:lstStyle/>
                    <a:p>
                      <a:pPr algn="just">
                        <a:spcBef>
                          <a:spcPts val="600"/>
                        </a:spcBef>
                        <a:spcAft>
                          <a:spcPts val="0"/>
                        </a:spcAft>
                      </a:pPr>
                      <a:r>
                        <a:rPr lang="de-DE" sz="1000">
                          <a:effectLst/>
                        </a:rPr>
                        <a:t>ich war fremd und ihr habt mich aufgenommen;</a:t>
                      </a:r>
                      <a:endParaRPr lang="de-DE" sz="1000">
                        <a:effectLst/>
                        <a:latin typeface="Frutiger LT 45 Light"/>
                        <a:ea typeface="Times New Roman"/>
                        <a:cs typeface="Tahoma"/>
                      </a:endParaRPr>
                    </a:p>
                  </a:txBody>
                  <a:tcPr marL="68580" marR="68580" marT="0" marB="0" anchor="ctr"/>
                </a:tc>
              </a:tr>
              <a:tr h="0">
                <a:tc>
                  <a:txBody>
                    <a:bodyPr/>
                    <a:lstStyle/>
                    <a:p>
                      <a:pPr algn="just">
                        <a:spcBef>
                          <a:spcPts val="600"/>
                        </a:spcBef>
                        <a:spcAft>
                          <a:spcPts val="0"/>
                        </a:spcAft>
                      </a:pPr>
                      <a:r>
                        <a:rPr lang="de-DE" sz="1000" dirty="0">
                          <a:effectLst/>
                        </a:rPr>
                        <a:t>P2: Ich fühle mich fremd in diesem Land, in meiner Klasse, ich fühle mich fremd in meinem Körper, ich fühle mich ausgegrenzt ...</a:t>
                      </a:r>
                    </a:p>
                    <a:p>
                      <a:pPr algn="just">
                        <a:spcBef>
                          <a:spcPts val="600"/>
                        </a:spcBef>
                        <a:spcAft>
                          <a:spcPts val="0"/>
                        </a:spcAft>
                      </a:pPr>
                      <a:r>
                        <a:rPr lang="de-DE" sz="1000" dirty="0">
                          <a:effectLst/>
                        </a:rPr>
                        <a:t>[Anmerkung an die Vorbereitenden: Wo fühlt ihr euch heute fremd? Wählt aus und ergänzt mit euren eigenen Gedanken!]</a:t>
                      </a:r>
                      <a:endParaRPr lang="de-DE" sz="1000" dirty="0">
                        <a:effectLst/>
                        <a:latin typeface="Frutiger LT 45 Light"/>
                        <a:ea typeface="Times New Roman"/>
                        <a:cs typeface="Tahoma"/>
                      </a:endParaRPr>
                    </a:p>
                  </a:txBody>
                  <a:tcPr marL="68580" marR="68580" marT="0" marB="0" anchor="ctr"/>
                </a:tc>
              </a:tr>
            </a:tbl>
          </a:graphicData>
        </a:graphic>
      </p:graphicFrame>
      <p:pic>
        <p:nvPicPr>
          <p:cNvPr id="3074" name="Picture 2" descr="\\10.6.2.31\User\Jugendamt\ReligBild\POOL\Jugendsonntag+\2023\Material\Bilder\Bilder\urban-g0b37643ba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549" y="188640"/>
            <a:ext cx="5066755" cy="6550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56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4098" name="Picture 2" descr="\\10.6.2.31\User\Jugendamt\ReligBild\POOL\Jugendsonntag+\2023\Material\Bilder\Bilder\desperate-gd1b50a70b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0" y="692696"/>
            <a:ext cx="8795803" cy="571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643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a:p>
        </p:txBody>
      </p:sp>
      <p:pic>
        <p:nvPicPr>
          <p:cNvPr id="5122" name="Picture 2" descr="\\10.6.2.31\User\Jugendamt\ReligBild\POOL\Jugendsonntag+\2023\Material\Bilder\Bilder\woman-g90d5a3a8a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60648"/>
            <a:ext cx="5676292" cy="3201783"/>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10.6.2.31\User\Jugendamt\ReligBild\POOL\Jugendsonntag+\2023\Material\Bilder\Bilder\chains-gbfea1f35b_64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3439248"/>
            <a:ext cx="5879976" cy="3307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97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27844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1026" name="Picture 2" descr="\\10.6.2.31\User\Jugendamt\ReligBild\POOL\Jugendsonntag+\2023\Material\Bilder\Bilder\homeless-ge40f83a8d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620688"/>
            <a:ext cx="8634215"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918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2050" name="Picture 2" descr="\\10.6.2.31\User\Jugendamt\ReligBild\POOL\Jugendsonntag+\2023\Material\Bilder\Bilder\hands-gb007232e8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620688"/>
            <a:ext cx="8654483"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40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graphicFrame>
        <p:nvGraphicFramePr>
          <p:cNvPr id="4" name="Inhaltsplatzhalter 3"/>
          <p:cNvGraphicFramePr>
            <a:graphicFrameLocks noGrp="1"/>
          </p:cNvGraphicFramePr>
          <p:nvPr>
            <p:ph idx="1"/>
          </p:nvPr>
        </p:nvGraphicFramePr>
        <p:xfrm>
          <a:off x="3268345" y="3139281"/>
          <a:ext cx="2607310" cy="1295400"/>
        </p:xfrm>
        <a:graphic>
          <a:graphicData uri="http://schemas.openxmlformats.org/drawingml/2006/table">
            <a:tbl>
              <a:tblPr firstRow="1" firstCol="1" bandRow="1">
                <a:tableStyleId>{5C22544A-7EE6-4342-B048-85BDC9FD1C3A}</a:tableStyleId>
              </a:tblPr>
              <a:tblGrid>
                <a:gridCol w="2607310"/>
              </a:tblGrid>
              <a:tr h="0">
                <a:tc>
                  <a:txBody>
                    <a:bodyPr/>
                    <a:lstStyle/>
                    <a:p>
                      <a:pPr algn="just">
                        <a:spcBef>
                          <a:spcPts val="600"/>
                        </a:spcBef>
                        <a:spcAft>
                          <a:spcPts val="0"/>
                        </a:spcAft>
                      </a:pPr>
                      <a:r>
                        <a:rPr lang="de-DE" sz="1000">
                          <a:effectLst/>
                        </a:rPr>
                        <a:t>ich war fremd und ihr habt mich aufgenommen;</a:t>
                      </a:r>
                      <a:endParaRPr lang="de-DE" sz="1000">
                        <a:effectLst/>
                        <a:latin typeface="Frutiger LT 45 Light"/>
                        <a:ea typeface="Times New Roman"/>
                        <a:cs typeface="Tahoma"/>
                      </a:endParaRPr>
                    </a:p>
                  </a:txBody>
                  <a:tcPr marL="68580" marR="68580" marT="0" marB="0" anchor="ctr"/>
                </a:tc>
              </a:tr>
              <a:tr h="0">
                <a:tc>
                  <a:txBody>
                    <a:bodyPr/>
                    <a:lstStyle/>
                    <a:p>
                      <a:pPr algn="just">
                        <a:spcBef>
                          <a:spcPts val="600"/>
                        </a:spcBef>
                        <a:spcAft>
                          <a:spcPts val="0"/>
                        </a:spcAft>
                      </a:pPr>
                      <a:r>
                        <a:rPr lang="de-DE" sz="1000" dirty="0">
                          <a:effectLst/>
                        </a:rPr>
                        <a:t>P2: Ich fühle mich fremd in diesem Land, in meiner Klasse, ich fühle mich fremd in meinem Körper, ich fühle mich ausgegrenzt ...</a:t>
                      </a:r>
                    </a:p>
                    <a:p>
                      <a:pPr algn="just">
                        <a:spcBef>
                          <a:spcPts val="600"/>
                        </a:spcBef>
                        <a:spcAft>
                          <a:spcPts val="0"/>
                        </a:spcAft>
                      </a:pPr>
                      <a:r>
                        <a:rPr lang="de-DE" sz="1000" dirty="0">
                          <a:effectLst/>
                        </a:rPr>
                        <a:t>[Anmerkung an die Vorbereitenden: Wo fühlt ihr euch heute fremd? Wählt aus und ergänzt mit euren eigenen Gedanken!]</a:t>
                      </a:r>
                      <a:endParaRPr lang="de-DE" sz="1000" dirty="0">
                        <a:effectLst/>
                        <a:latin typeface="Frutiger LT 45 Light"/>
                        <a:ea typeface="Times New Roman"/>
                        <a:cs typeface="Tahoma"/>
                      </a:endParaRPr>
                    </a:p>
                  </a:txBody>
                  <a:tcPr marL="68580" marR="68580" marT="0" marB="0" anchor="ctr"/>
                </a:tc>
              </a:tr>
            </a:tbl>
          </a:graphicData>
        </a:graphic>
      </p:graphicFrame>
      <p:pic>
        <p:nvPicPr>
          <p:cNvPr id="3074" name="Picture 2" descr="\\10.6.2.31\User\Jugendamt\ReligBild\POOL\Jugendsonntag+\2023\Material\Bilder\Bilder\urban-g0b37643ba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88640"/>
            <a:ext cx="4968552" cy="6423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56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4098" name="Picture 2" descr="\\10.6.2.31\User\Jugendamt\ReligBild\POOL\Jugendsonntag+\2023\Material\Bilder\Bilder\desperate-gd1b50a70b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288" y="764704"/>
            <a:ext cx="8712968" cy="5663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44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5122" name="Picture 2" descr="\\10.6.2.31\User\Jugendamt\ReligBild\POOL\Jugendsonntag+\2023\Material\Bilder\Bilder\woman-g90d5a3a8a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207" y="1052736"/>
            <a:ext cx="8808513"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987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6146" name="Picture 2" descr="\\10.6.2.31\User\Jugendamt\ReligBild\POOL\Jugendsonntag+\2023\Material\Bilder\Bilder\chains-gbfea1f35b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815" y="1124744"/>
            <a:ext cx="8832981"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61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341277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1026" name="Picture 2" descr="\\10.6.2.31\User\Jugendamt\ReligBild\POOL\Jugendsonntag+\2023\Material\Bilder\Bilder\homeless-ge40f83a8d_64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548680"/>
            <a:ext cx="8784976" cy="586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06917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809</Words>
  <Application>Microsoft Office PowerPoint</Application>
  <PresentationFormat>Bildschirmpräsentation (4:3)</PresentationFormat>
  <Paragraphs>58</Paragraphs>
  <Slides>14</Slides>
  <Notes>14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Bischöfliches Jugendamt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Hämmerle</dc:creator>
  <cp:lastModifiedBy>Julia Hämmerle</cp:lastModifiedBy>
  <cp:revision>3</cp:revision>
  <dcterms:created xsi:type="dcterms:W3CDTF">2023-08-21T09:05:48Z</dcterms:created>
  <dcterms:modified xsi:type="dcterms:W3CDTF">2023-08-21T09:40:32Z</dcterms:modified>
</cp:coreProperties>
</file>